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5" r:id="rId9"/>
    <p:sldId id="266" r:id="rId10"/>
    <p:sldId id="267" r:id="rId11"/>
    <p:sldId id="268" r:id="rId12"/>
    <p:sldId id="269" r:id="rId13"/>
    <p:sldId id="270" r:id="rId14"/>
    <p:sldId id="271" r:id="rId15"/>
  </p:sldIdLst>
  <p:sldSz cx="9144000" cy="5143500" type="screen16x9"/>
  <p:notesSz cx="6858000" cy="9144000"/>
  <p:embeddedFontLst>
    <p:embeddedFont>
      <p:font typeface="Caveat" charset="-18"/>
      <p:regular r:id="rId17"/>
      <p:bold r:id="rId18"/>
    </p:embeddedFont>
    <p:embeddedFont>
      <p:font typeface="Roboto" charset="0"/>
      <p:regular r:id="rId19"/>
      <p:bold r:id="rId20"/>
      <p:italic r:id="rId21"/>
      <p:boldItalic r:id="rId22"/>
    </p:embeddedFont>
    <p:embeddedFont>
      <p:font typeface="Cambria" pitchFamily="18" charset="0"/>
      <p:regular r:id="rId23"/>
      <p:bold r:id="rId24"/>
      <p:italic r:id="rId25"/>
      <p:boldItalic r:id="rId26"/>
    </p:embeddedFont>
    <p:embeddedFont>
      <p:font typeface="Montserrat" charset="-18"/>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6" d="100"/>
          <a:sy n="76" d="100"/>
        </p:scale>
        <p:origin x="-1110" y="-9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Shape 59"/>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Shape 28"/>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Shape 4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pl"/>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54225"/>
            <a:ext cx="8222100" cy="1988700"/>
          </a:xfrm>
          <a:prstGeom prst="rect">
            <a:avLst/>
          </a:prstGeom>
          <a:solidFill>
            <a:srgbClr val="4A86E8"/>
          </a:solidFill>
          <a:ln w="9525" cap="flat" cmpd="sng">
            <a:solidFill>
              <a:srgbClr val="F1C23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457200" lvl="0" indent="0" algn="l">
              <a:lnSpc>
                <a:spcPct val="150000"/>
              </a:lnSpc>
              <a:spcBef>
                <a:spcPts val="0"/>
              </a:spcBef>
              <a:spcAft>
                <a:spcPts val="0"/>
              </a:spcAft>
              <a:buNone/>
            </a:pPr>
            <a:r>
              <a:rPr lang="pl" sz="3600" b="1">
                <a:latin typeface="Caveat"/>
                <a:ea typeface="Caveat"/>
                <a:cs typeface="Caveat"/>
                <a:sym typeface="Caveat"/>
              </a:rPr>
              <a:t>         JAK WALCZYĆ Z OTYŁOŚCIĄ I    NIETOLERANCJĄ WOBEC OSÓB OTYŁYCH?</a:t>
            </a:r>
            <a:endParaRPr sz="3600" b="1">
              <a:latin typeface="Caveat"/>
              <a:ea typeface="Caveat"/>
              <a:cs typeface="Caveat"/>
              <a:sym typeface="Caveat"/>
            </a:endParaRPr>
          </a:p>
        </p:txBody>
      </p:sp>
      <p:sp>
        <p:nvSpPr>
          <p:cNvPr id="68" name="Shape 68"/>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pl-PL" dirty="0" smtClean="0">
                <a:solidFill>
                  <a:srgbClr val="FFFF00"/>
                </a:solidFill>
              </a:rPr>
              <a:t>Projekt edukacyjny zrealizowany</a:t>
            </a:r>
          </a:p>
          <a:p>
            <a:pPr marL="0" lvl="0" indent="0" rtl="0">
              <a:spcBef>
                <a:spcPts val="0"/>
              </a:spcBef>
              <a:spcAft>
                <a:spcPts val="0"/>
              </a:spcAft>
              <a:buNone/>
            </a:pPr>
            <a:r>
              <a:rPr lang="pl-PL" dirty="0" smtClean="0">
                <a:solidFill>
                  <a:srgbClr val="FFFF00"/>
                </a:solidFill>
              </a:rPr>
              <a:t>Metodą </a:t>
            </a:r>
            <a:r>
              <a:rPr lang="pl-PL" dirty="0" err="1" smtClean="0">
                <a:solidFill>
                  <a:srgbClr val="FFFF00"/>
                </a:solidFill>
              </a:rPr>
              <a:t>WebQuest</a:t>
            </a:r>
            <a:endParaRPr/>
          </a:p>
          <a:p>
            <a:pPr marL="0" lvl="0" indent="0">
              <a:spcBef>
                <a:spcPts val="0"/>
              </a:spcBef>
              <a:spcAft>
                <a:spcPts val="0"/>
              </a:spcAft>
              <a:buNone/>
            </a:pPr>
            <a:endParaRPr/>
          </a:p>
        </p:txBody>
      </p:sp>
      <p:sp>
        <p:nvSpPr>
          <p:cNvPr id="69" name="Shape 69"/>
          <p:cNvSpPr txBox="1"/>
          <p:nvPr/>
        </p:nvSpPr>
        <p:spPr>
          <a:xfrm>
            <a:off x="2458900" y="-1629025"/>
            <a:ext cx="7339800" cy="85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0" name="Shape 70"/>
          <p:cNvSpPr txBox="1"/>
          <p:nvPr/>
        </p:nvSpPr>
        <p:spPr>
          <a:xfrm>
            <a:off x="-561475" y="2241650"/>
            <a:ext cx="453000" cy="826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71" name="Shape 71"/>
          <p:cNvPicPr preferRelativeResize="0"/>
          <p:nvPr/>
        </p:nvPicPr>
        <p:blipFill>
          <a:blip r:embed="rId3">
            <a:alphaModFix/>
          </a:blip>
          <a:stretch>
            <a:fillRect/>
          </a:stretch>
        </p:blipFill>
        <p:spPr>
          <a:xfrm>
            <a:off x="3832921" y="2241651"/>
            <a:ext cx="4269749" cy="271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265500" y="-370575"/>
            <a:ext cx="4045200" cy="14823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pl" sz="2400">
                <a:latin typeface="Montserrat"/>
                <a:ea typeface="Montserrat"/>
                <a:cs typeface="Montserrat"/>
                <a:sym typeface="Montserrat"/>
              </a:rPr>
              <a:t>Co wiemy o sposobach walki z otyłością?</a:t>
            </a:r>
            <a:endParaRPr sz="2400">
              <a:latin typeface="Montserrat"/>
              <a:ea typeface="Montserrat"/>
              <a:cs typeface="Montserrat"/>
              <a:sym typeface="Montserrat"/>
            </a:endParaRPr>
          </a:p>
        </p:txBody>
      </p:sp>
      <p:sp>
        <p:nvSpPr>
          <p:cNvPr id="163" name="Shape 163"/>
          <p:cNvSpPr txBox="1">
            <a:spLocks noGrp="1"/>
          </p:cNvSpPr>
          <p:nvPr>
            <p:ph type="subTitle" idx="1"/>
          </p:nvPr>
        </p:nvSpPr>
        <p:spPr>
          <a:xfrm>
            <a:off x="193025" y="4509051"/>
            <a:ext cx="3745200" cy="9630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pl" sz="1200" b="1"/>
              <a:t>https://pixabay.com/go/?t=image-https://pixabay.com/go/?t=image-list-shutterstock&amp;id=394863769list-shutterstock&amp;id=394863769</a:t>
            </a:r>
            <a:endParaRPr sz="1200" b="1"/>
          </a:p>
        </p:txBody>
      </p:sp>
      <p:sp>
        <p:nvSpPr>
          <p:cNvPr id="164" name="Shape 16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1600"/>
              </a:spcAft>
              <a:buNone/>
            </a:pPr>
            <a:r>
              <a:rPr lang="pl">
                <a:latin typeface="Montserrat"/>
                <a:ea typeface="Montserrat"/>
                <a:cs typeface="Montserrat"/>
                <a:sym typeface="Montserrat"/>
              </a:rPr>
              <a:t>Sposobów na pozbycie się otyłości jest wiele. Większość ludzi uważa, że dieta wystarczy, nic bardziej mylnego. Podstawowym czynnikiem prawidłowej wagi i wymarzonej sylwetki jest aktywność fizyczna.</a:t>
            </a:r>
            <a:endParaRPr>
              <a:latin typeface="Montserrat"/>
              <a:ea typeface="Montserrat"/>
              <a:cs typeface="Montserrat"/>
              <a:sym typeface="Montserrat"/>
            </a:endParaRPr>
          </a:p>
        </p:txBody>
      </p:sp>
      <p:pic>
        <p:nvPicPr>
          <p:cNvPr id="165" name="Shape 165"/>
          <p:cNvPicPr preferRelativeResize="0"/>
          <p:nvPr/>
        </p:nvPicPr>
        <p:blipFill>
          <a:blip r:embed="rId3">
            <a:alphaModFix/>
          </a:blip>
          <a:stretch>
            <a:fillRect/>
          </a:stretch>
        </p:blipFill>
        <p:spPr>
          <a:xfrm>
            <a:off x="174548" y="1406402"/>
            <a:ext cx="4227113" cy="3102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162700" y="273250"/>
            <a:ext cx="3950400" cy="4554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pl" sz="1800">
                <a:latin typeface="Montserrat"/>
                <a:ea typeface="Montserrat"/>
                <a:cs typeface="Montserrat"/>
                <a:sym typeface="Montserrat"/>
              </a:rPr>
              <a:t>Oczywiście dieta jest bardzo ważna przy zachowaniu prawidłowej wagi. Jednak warto pamiętać o częstej aktywności fizycznej. Nawet jeśli nie jest się zwolennikiem biegów czy skoków, pozostaje jazda na rowerze lub joga. Można na przykład zapisać się na tańce, pilates lub zumbę. Większość osób kojarzy dbanie o sylwetkę z siłownią i typowymi dla niej sprzętami np. sztangami, hantlami czy bieżnią. Jednak rodzajów sportu jest wiele. Z pewnością każdy znajdzie coś dla siebie. </a:t>
            </a:r>
            <a:endParaRPr sz="1800">
              <a:latin typeface="Montserrat"/>
              <a:ea typeface="Montserrat"/>
              <a:cs typeface="Montserrat"/>
              <a:sym typeface="Montserrat"/>
            </a:endParaRPr>
          </a:p>
        </p:txBody>
      </p:sp>
      <p:pic>
        <p:nvPicPr>
          <p:cNvPr id="171" name="Shape 171"/>
          <p:cNvPicPr preferRelativeResize="0"/>
          <p:nvPr/>
        </p:nvPicPr>
        <p:blipFill>
          <a:blip r:embed="rId3">
            <a:alphaModFix/>
          </a:blip>
          <a:stretch>
            <a:fillRect/>
          </a:stretch>
        </p:blipFill>
        <p:spPr>
          <a:xfrm>
            <a:off x="4113100" y="273250"/>
            <a:ext cx="4908475" cy="3715125"/>
          </a:xfrm>
          <a:prstGeom prst="rect">
            <a:avLst/>
          </a:prstGeom>
          <a:noFill/>
          <a:ln>
            <a:noFill/>
          </a:ln>
        </p:spPr>
      </p:pic>
      <p:sp>
        <p:nvSpPr>
          <p:cNvPr id="172" name="Shape 172"/>
          <p:cNvSpPr txBox="1"/>
          <p:nvPr/>
        </p:nvSpPr>
        <p:spPr>
          <a:xfrm>
            <a:off x="5188775" y="4113025"/>
            <a:ext cx="3832800" cy="58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l">
                <a:solidFill>
                  <a:srgbClr val="FFFFFF"/>
                </a:solidFill>
              </a:rPr>
              <a:t>https://pixabay.com/pl/owoce-%C5%BCywno%C5%9Bci-pozdrawiam-soczysty-3048001/</a:t>
            </a:r>
            <a:endParaRPr>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60950" y="991850"/>
            <a:ext cx="8222100" cy="767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pl" sz="4800">
                <a:latin typeface="Cambria"/>
                <a:ea typeface="Cambria"/>
                <a:cs typeface="Cambria"/>
                <a:sym typeface="Cambria"/>
              </a:rPr>
              <a:t>Nietolerancja wobec osób otyłych</a:t>
            </a:r>
            <a:endParaRPr sz="4800">
              <a:latin typeface="Cambria"/>
              <a:ea typeface="Cambria"/>
              <a:cs typeface="Cambria"/>
              <a:sym typeface="Cambria"/>
            </a:endParaRPr>
          </a:p>
        </p:txBody>
      </p:sp>
      <p:sp>
        <p:nvSpPr>
          <p:cNvPr id="178" name="Shape 178"/>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pl" sz="2400">
                <a:latin typeface="Cambria"/>
                <a:ea typeface="Cambria"/>
                <a:cs typeface="Cambria"/>
                <a:sym typeface="Cambria"/>
              </a:rPr>
              <a:t>Wiele osób otyłych na co dzień spotyka się z różnego rodzaju obelgami , wyzwiskami - co jest zjawiskiem bardzo negatywnym.</a:t>
            </a:r>
            <a:endParaRPr sz="2400">
              <a:latin typeface="Cambria"/>
              <a:ea typeface="Cambria"/>
              <a:cs typeface="Cambria"/>
              <a:sym typeface="Cambria"/>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sp>
        <p:nvSpPr>
          <p:cNvPr id="179" name="Shape 179"/>
          <p:cNvSpPr txBox="1">
            <a:spLocks noGrp="1"/>
          </p:cNvSpPr>
          <p:nvPr>
            <p:ph type="body" idx="2"/>
          </p:nvPr>
        </p:nvSpPr>
        <p:spPr>
          <a:xfrm>
            <a:off x="4601725" y="4326625"/>
            <a:ext cx="3999900" cy="7173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sz="1200">
                <a:latin typeface="Cambria"/>
                <a:ea typeface="Cambria"/>
                <a:cs typeface="Cambria"/>
                <a:sym typeface="Cambria"/>
              </a:rPr>
              <a:t>http://www.mjakmama24.pl/dziecko/edukacja/przemoc-w-szkole-jak-reagowac-i-jak-rozmawiac-z-dzieckiem-o-jego-problemach-film,563_6482.html</a:t>
            </a:r>
            <a:endParaRPr sz="1200">
              <a:latin typeface="Cambria"/>
              <a:ea typeface="Cambria"/>
              <a:cs typeface="Cambria"/>
              <a:sym typeface="Cambria"/>
            </a:endParaRPr>
          </a:p>
        </p:txBody>
      </p:sp>
      <p:pic>
        <p:nvPicPr>
          <p:cNvPr id="180" name="Shape 180"/>
          <p:cNvPicPr preferRelativeResize="0"/>
          <p:nvPr/>
        </p:nvPicPr>
        <p:blipFill>
          <a:blip r:embed="rId3">
            <a:alphaModFix/>
          </a:blip>
          <a:stretch>
            <a:fillRect/>
          </a:stretch>
        </p:blipFill>
        <p:spPr>
          <a:xfrm>
            <a:off x="4932825" y="1919075"/>
            <a:ext cx="3547468" cy="2407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460950" y="352550"/>
            <a:ext cx="8222100" cy="11538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pl" sz="6000">
                <a:latin typeface="Cambria"/>
                <a:ea typeface="Cambria"/>
                <a:cs typeface="Cambria"/>
                <a:sym typeface="Cambria"/>
              </a:rPr>
              <a:t>Nietolerancja</a:t>
            </a:r>
            <a:endParaRPr sz="6000">
              <a:latin typeface="Cambria"/>
              <a:ea typeface="Cambria"/>
              <a:cs typeface="Cambria"/>
              <a:sym typeface="Cambria"/>
            </a:endParaRPr>
          </a:p>
        </p:txBody>
      </p:sp>
      <p:sp>
        <p:nvSpPr>
          <p:cNvPr id="186" name="Shape 186"/>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lgn="ctr">
              <a:spcBef>
                <a:spcPts val="0"/>
              </a:spcBef>
              <a:spcAft>
                <a:spcPts val="1600"/>
              </a:spcAft>
              <a:buNone/>
            </a:pPr>
            <a:r>
              <a:rPr lang="pl" sz="2400">
                <a:latin typeface="Cambria"/>
                <a:ea typeface="Cambria"/>
                <a:cs typeface="Cambria"/>
                <a:sym typeface="Cambria"/>
              </a:rPr>
              <a:t>Tolerancja, nietolerancja, akceptacja - tymi pojęciami posługujemy się, określając swój stosunek do odmienności drugiego człowieka.</a:t>
            </a:r>
            <a:endParaRPr sz="2400">
              <a:latin typeface="Cambria"/>
              <a:ea typeface="Cambria"/>
              <a:cs typeface="Cambria"/>
              <a:sym typeface="Cambria"/>
            </a:endParaRPr>
          </a:p>
        </p:txBody>
      </p:sp>
      <p:sp>
        <p:nvSpPr>
          <p:cNvPr id="187" name="Shape 187"/>
          <p:cNvSpPr txBox="1">
            <a:spLocks noGrp="1"/>
          </p:cNvSpPr>
          <p:nvPr>
            <p:ph type="body" idx="2"/>
          </p:nvPr>
        </p:nvSpPr>
        <p:spPr>
          <a:xfrm>
            <a:off x="5095250" y="4487800"/>
            <a:ext cx="3999900" cy="4893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a:t>   </a:t>
            </a:r>
            <a:r>
              <a:rPr lang="pl" sz="1200">
                <a:latin typeface="Cambria"/>
                <a:ea typeface="Cambria"/>
                <a:cs typeface="Cambria"/>
                <a:sym typeface="Cambria"/>
              </a:rPr>
              <a:t>http://zdrowyswiat.pl/nadwaga-u-dzieci/</a:t>
            </a:r>
            <a:endParaRPr/>
          </a:p>
        </p:txBody>
      </p:sp>
      <p:pic>
        <p:nvPicPr>
          <p:cNvPr id="188" name="Shape 188"/>
          <p:cNvPicPr preferRelativeResize="0"/>
          <p:nvPr/>
        </p:nvPicPr>
        <p:blipFill rotWithShape="1">
          <a:blip r:embed="rId3">
            <a:alphaModFix/>
          </a:blip>
          <a:srcRect l="4430" t="-5710" r="-4430" b="5710"/>
          <a:stretch/>
        </p:blipFill>
        <p:spPr>
          <a:xfrm>
            <a:off x="5095250" y="1777600"/>
            <a:ext cx="3396800" cy="271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60950" y="4404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sz="4800">
                <a:latin typeface="Cambria"/>
                <a:ea typeface="Cambria"/>
                <a:cs typeface="Cambria"/>
                <a:sym typeface="Cambria"/>
              </a:rPr>
              <a:t>Nietolerancja w rzeczywistości</a:t>
            </a:r>
            <a:endParaRPr sz="4800">
              <a:latin typeface="Cambria"/>
              <a:ea typeface="Cambria"/>
              <a:cs typeface="Cambria"/>
              <a:sym typeface="Cambria"/>
            </a:endParaRPr>
          </a:p>
        </p:txBody>
      </p:sp>
      <p:sp>
        <p:nvSpPr>
          <p:cNvPr id="194" name="Shape 194"/>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pl" sz="1800">
                <a:latin typeface="Cambria"/>
                <a:ea typeface="Cambria"/>
                <a:cs typeface="Cambria"/>
                <a:sym typeface="Cambria"/>
              </a:rPr>
              <a:t>Są ludzie którzy nie tolerują innych ze względu na ich masę ciała.</a:t>
            </a:r>
            <a:endParaRPr sz="1800">
              <a:latin typeface="Cambria"/>
              <a:ea typeface="Cambria"/>
              <a:cs typeface="Cambria"/>
              <a:sym typeface="Cambria"/>
            </a:endParaRPr>
          </a:p>
          <a:p>
            <a:pPr marL="0" lvl="0" indent="0">
              <a:spcBef>
                <a:spcPts val="1600"/>
              </a:spcBef>
              <a:spcAft>
                <a:spcPts val="0"/>
              </a:spcAft>
              <a:buNone/>
            </a:pPr>
            <a:r>
              <a:rPr lang="pl" sz="1800">
                <a:latin typeface="Cambria"/>
                <a:ea typeface="Cambria"/>
                <a:cs typeface="Cambria"/>
                <a:sym typeface="Cambria"/>
              </a:rPr>
              <a:t>Przykłady nietolerancji w życiu codziennym:</a:t>
            </a:r>
            <a:endParaRPr sz="1800">
              <a:latin typeface="Cambria"/>
              <a:ea typeface="Cambria"/>
              <a:cs typeface="Cambria"/>
              <a:sym typeface="Cambria"/>
            </a:endParaRPr>
          </a:p>
          <a:p>
            <a:pPr marL="457200" lvl="0" indent="-342900" rtl="0">
              <a:spcBef>
                <a:spcPts val="1600"/>
              </a:spcBef>
              <a:spcAft>
                <a:spcPts val="0"/>
              </a:spcAft>
              <a:buSzPts val="1800"/>
              <a:buFont typeface="Cambria"/>
              <a:buChar char="●"/>
            </a:pPr>
            <a:r>
              <a:rPr lang="pl" sz="1800">
                <a:latin typeface="Cambria"/>
                <a:ea typeface="Cambria"/>
                <a:cs typeface="Cambria"/>
                <a:sym typeface="Cambria"/>
              </a:rPr>
              <a:t>wyśmiewanie się z osób otyłych  na lekcjach WF-u</a:t>
            </a:r>
            <a:endParaRPr sz="1800">
              <a:latin typeface="Cambria"/>
              <a:ea typeface="Cambria"/>
              <a:cs typeface="Cambria"/>
              <a:sym typeface="Cambria"/>
            </a:endParaRPr>
          </a:p>
          <a:p>
            <a:pPr marL="457200" lvl="0" indent="-342900">
              <a:spcBef>
                <a:spcPts val="0"/>
              </a:spcBef>
              <a:spcAft>
                <a:spcPts val="0"/>
              </a:spcAft>
              <a:buSzPts val="1800"/>
              <a:buFont typeface="Cambria"/>
              <a:buChar char="●"/>
            </a:pPr>
            <a:r>
              <a:rPr lang="pl" sz="1800">
                <a:latin typeface="Cambria"/>
                <a:ea typeface="Cambria"/>
                <a:cs typeface="Cambria"/>
                <a:sym typeface="Cambria"/>
              </a:rPr>
              <a:t>znęcanie się psychiczne, a nawet fizyczne</a:t>
            </a:r>
            <a:endParaRPr sz="1800">
              <a:latin typeface="Cambria"/>
              <a:ea typeface="Cambria"/>
              <a:cs typeface="Cambria"/>
              <a:sym typeface="Cambria"/>
            </a:endParaRPr>
          </a:p>
          <a:p>
            <a:pPr marL="0" lvl="0" indent="0">
              <a:spcBef>
                <a:spcPts val="1600"/>
              </a:spcBef>
              <a:spcAft>
                <a:spcPts val="0"/>
              </a:spcAft>
              <a:buNone/>
            </a:pPr>
            <a:endParaRPr sz="1800">
              <a:latin typeface="Cambria"/>
              <a:ea typeface="Cambria"/>
              <a:cs typeface="Cambria"/>
              <a:sym typeface="Cambria"/>
            </a:endParaRPr>
          </a:p>
          <a:p>
            <a:pPr marL="0" lvl="0" indent="0">
              <a:spcBef>
                <a:spcPts val="1600"/>
              </a:spcBef>
              <a:spcAft>
                <a:spcPts val="0"/>
              </a:spcAft>
              <a:buNone/>
            </a:pPr>
            <a:endParaRPr sz="1800">
              <a:latin typeface="Cambria"/>
              <a:ea typeface="Cambria"/>
              <a:cs typeface="Cambria"/>
              <a:sym typeface="Cambria"/>
            </a:endParaRPr>
          </a:p>
          <a:p>
            <a:pPr marL="0" lvl="0" indent="0">
              <a:spcBef>
                <a:spcPts val="1600"/>
              </a:spcBef>
              <a:spcAft>
                <a:spcPts val="0"/>
              </a:spcAft>
              <a:buNone/>
            </a:pPr>
            <a:endParaRPr sz="1800">
              <a:latin typeface="Cambria"/>
              <a:ea typeface="Cambria"/>
              <a:cs typeface="Cambria"/>
              <a:sym typeface="Cambria"/>
            </a:endParaRPr>
          </a:p>
          <a:p>
            <a:pPr marL="0" lvl="0" indent="0">
              <a:spcBef>
                <a:spcPts val="1600"/>
              </a:spcBef>
              <a:spcAft>
                <a:spcPts val="1600"/>
              </a:spcAft>
              <a:buNone/>
            </a:pPr>
            <a:endParaRPr>
              <a:latin typeface="Cambria"/>
              <a:ea typeface="Cambria"/>
              <a:cs typeface="Cambria"/>
              <a:sym typeface="Cambria"/>
            </a:endParaRPr>
          </a:p>
        </p:txBody>
      </p:sp>
      <p:sp>
        <p:nvSpPr>
          <p:cNvPr id="195" name="Shape 19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96" name="Shape 196"/>
          <p:cNvPicPr preferRelativeResize="0"/>
          <p:nvPr/>
        </p:nvPicPr>
        <p:blipFill>
          <a:blip r:embed="rId3">
            <a:alphaModFix/>
          </a:blip>
          <a:stretch>
            <a:fillRect/>
          </a:stretch>
        </p:blipFill>
        <p:spPr>
          <a:xfrm>
            <a:off x="4694250" y="1927900"/>
            <a:ext cx="3999899" cy="26925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79825" y="334750"/>
            <a:ext cx="3551400" cy="11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pl" sz="2400">
                <a:solidFill>
                  <a:srgbClr val="CC0000"/>
                </a:solidFill>
              </a:rPr>
              <a:t>   Dlaczego warto     walczyć z otyłością?</a:t>
            </a:r>
            <a:endParaRPr sz="2400">
              <a:solidFill>
                <a:srgbClr val="CC0000"/>
              </a:solidFill>
            </a:endParaRPr>
          </a:p>
        </p:txBody>
      </p:sp>
      <p:sp>
        <p:nvSpPr>
          <p:cNvPr id="77" name="Shape 77"/>
          <p:cNvSpPr txBox="1">
            <a:spLocks noGrp="1"/>
          </p:cNvSpPr>
          <p:nvPr>
            <p:ph type="subTitle" idx="1"/>
          </p:nvPr>
        </p:nvSpPr>
        <p:spPr>
          <a:xfrm>
            <a:off x="122625" y="1553650"/>
            <a:ext cx="4045200" cy="3048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pl"/>
              <a:t>Naszym zdaniem warto walczyć z otyłością:</a:t>
            </a:r>
            <a:endParaRPr/>
          </a:p>
          <a:p>
            <a:pPr marL="457200" lvl="0" indent="-361950" rtl="0">
              <a:spcBef>
                <a:spcPts val="0"/>
              </a:spcBef>
              <a:spcAft>
                <a:spcPts val="0"/>
              </a:spcAft>
              <a:buSzPts val="2100"/>
              <a:buChar char="●"/>
            </a:pPr>
            <a:r>
              <a:rPr lang="pl"/>
              <a:t>wpływa ona na pogorszenie naszego zdrowia</a:t>
            </a:r>
            <a:endParaRPr/>
          </a:p>
          <a:p>
            <a:pPr marL="457200" lvl="0" indent="-361950">
              <a:spcBef>
                <a:spcPts val="0"/>
              </a:spcBef>
              <a:spcAft>
                <a:spcPts val="0"/>
              </a:spcAft>
              <a:buSzPts val="2100"/>
              <a:buChar char="●"/>
            </a:pPr>
            <a:r>
              <a:rPr lang="pl"/>
              <a:t>zdarzają sie przypadki utraty życia bądź zdrowia.  </a:t>
            </a:r>
            <a:endParaRPr/>
          </a:p>
          <a:p>
            <a:pPr marL="0" lvl="0" indent="0" rtl="0">
              <a:spcBef>
                <a:spcPts val="0"/>
              </a:spcBef>
              <a:spcAft>
                <a:spcPts val="0"/>
              </a:spcAft>
              <a:buNone/>
            </a:pPr>
            <a:r>
              <a:rPr lang="pl"/>
              <a:t>Dlatego dbajmy o naszą dietę,kondycję,a przede wszystkim zdrowie oraz życie.</a:t>
            </a:r>
            <a:endParaRPr/>
          </a:p>
        </p:txBody>
      </p:sp>
      <p:sp>
        <p:nvSpPr>
          <p:cNvPr id="78" name="Shape 78"/>
          <p:cNvSpPr txBox="1">
            <a:spLocks noGrp="1"/>
          </p:cNvSpPr>
          <p:nvPr>
            <p:ph type="body" idx="2"/>
          </p:nvPr>
        </p:nvSpPr>
        <p:spPr>
          <a:xfrm>
            <a:off x="4572150" y="4235100"/>
            <a:ext cx="4572000" cy="908400"/>
          </a:xfrm>
          <a:prstGeom prst="rect">
            <a:avLst/>
          </a:prstGeom>
        </p:spPr>
        <p:txBody>
          <a:bodyPr spcFirstLastPara="1" wrap="square" lIns="91425" tIns="91425" rIns="91425" bIns="91425" anchor="ctr" anchorCtr="0">
            <a:noAutofit/>
          </a:bodyPr>
          <a:lstStyle/>
          <a:p>
            <a:pPr marL="0" lvl="0" indent="0" rtl="0">
              <a:spcBef>
                <a:spcPts val="0"/>
              </a:spcBef>
              <a:spcAft>
                <a:spcPts val="1600"/>
              </a:spcAft>
              <a:buNone/>
            </a:pPr>
            <a:r>
              <a:rPr lang="pl"/>
              <a:t>https://pixabay.com/pl/papryka-warzywa-zdrowie-ogr%C3%B3d-3168245/</a:t>
            </a:r>
            <a:endParaRPr/>
          </a:p>
        </p:txBody>
      </p:sp>
      <p:pic>
        <p:nvPicPr>
          <p:cNvPr id="79" name="Shape 79"/>
          <p:cNvPicPr preferRelativeResize="0"/>
          <p:nvPr/>
        </p:nvPicPr>
        <p:blipFill>
          <a:blip r:embed="rId3">
            <a:alphaModFix/>
          </a:blip>
          <a:stretch>
            <a:fillRect/>
          </a:stretch>
        </p:blipFill>
        <p:spPr>
          <a:xfrm>
            <a:off x="4572000" y="612200"/>
            <a:ext cx="4572000" cy="362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265500" y="235400"/>
            <a:ext cx="4045200" cy="1541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sz="3000" b="1" u="sng">
                <a:solidFill>
                  <a:srgbClr val="351C75"/>
                </a:solidFill>
              </a:rPr>
              <a:t>Jak nie powinna wyglądać dieta osoby otyłej?</a:t>
            </a:r>
            <a:endParaRPr sz="3000" b="1" u="sng">
              <a:solidFill>
                <a:srgbClr val="351C75"/>
              </a:solidFill>
            </a:endParaRPr>
          </a:p>
        </p:txBody>
      </p:sp>
      <p:sp>
        <p:nvSpPr>
          <p:cNvPr id="85" name="Shape 85"/>
          <p:cNvSpPr txBox="1">
            <a:spLocks noGrp="1"/>
          </p:cNvSpPr>
          <p:nvPr>
            <p:ph type="subTitle" idx="1"/>
          </p:nvPr>
        </p:nvSpPr>
        <p:spPr>
          <a:xfrm>
            <a:off x="218400" y="2314206"/>
            <a:ext cx="4045200" cy="2105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pl" u="sng">
                <a:solidFill>
                  <a:srgbClr val="4C1130"/>
                </a:solidFill>
              </a:rPr>
              <a:t>1.Jeść jak najmniej słodyczy i tłuszczów.</a:t>
            </a:r>
            <a:endParaRPr u="sng">
              <a:solidFill>
                <a:srgbClr val="4C1130"/>
              </a:solidFill>
            </a:endParaRPr>
          </a:p>
          <a:p>
            <a:pPr marL="0" lvl="0" indent="0">
              <a:spcBef>
                <a:spcPts val="0"/>
              </a:spcBef>
              <a:spcAft>
                <a:spcPts val="0"/>
              </a:spcAft>
              <a:buNone/>
            </a:pPr>
            <a:r>
              <a:rPr lang="pl" u="sng">
                <a:solidFill>
                  <a:srgbClr val="4C1130"/>
                </a:solidFill>
              </a:rPr>
              <a:t>2.Nie prowadzić biernego trybu życia.</a:t>
            </a:r>
            <a:endParaRPr u="sng">
              <a:solidFill>
                <a:srgbClr val="4C1130"/>
              </a:solidFill>
            </a:endParaRPr>
          </a:p>
          <a:p>
            <a:pPr marL="0" lvl="0" indent="0">
              <a:spcBef>
                <a:spcPts val="0"/>
              </a:spcBef>
              <a:spcAft>
                <a:spcPts val="0"/>
              </a:spcAft>
              <a:buNone/>
            </a:pPr>
            <a:r>
              <a:rPr lang="pl" u="sng">
                <a:solidFill>
                  <a:srgbClr val="4C1130"/>
                </a:solidFill>
              </a:rPr>
              <a:t>3.Wyeliminować używki typu papierosy,alkohol.</a:t>
            </a:r>
            <a:endParaRPr u="sng">
              <a:solidFill>
                <a:srgbClr val="4C1130"/>
              </a:solidFill>
            </a:endParaRPr>
          </a:p>
        </p:txBody>
      </p:sp>
      <p:sp>
        <p:nvSpPr>
          <p:cNvPr id="86" name="Shape 86"/>
          <p:cNvSpPr txBox="1">
            <a:spLocks noGrp="1"/>
          </p:cNvSpPr>
          <p:nvPr>
            <p:ph type="body" idx="2"/>
          </p:nvPr>
        </p:nvSpPr>
        <p:spPr>
          <a:xfrm>
            <a:off x="5004250" y="2596750"/>
            <a:ext cx="3797700" cy="36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pl" sz="1200"/>
              <a:t>https://pixabay.com/pl/gummib%C3%A4rchen-gummi-bears-318362/</a:t>
            </a:r>
            <a:endParaRPr sz="1200"/>
          </a:p>
          <a:p>
            <a:pPr marL="0" lvl="0" indent="0">
              <a:spcBef>
                <a:spcPts val="1600"/>
              </a:spcBef>
              <a:spcAft>
                <a:spcPts val="1600"/>
              </a:spcAft>
              <a:buNone/>
            </a:pPr>
            <a:endParaRPr sz="1400"/>
          </a:p>
        </p:txBody>
      </p:sp>
      <p:pic>
        <p:nvPicPr>
          <p:cNvPr id="87" name="Shape 87"/>
          <p:cNvPicPr preferRelativeResize="0"/>
          <p:nvPr/>
        </p:nvPicPr>
        <p:blipFill>
          <a:blip r:embed="rId3">
            <a:alphaModFix/>
          </a:blip>
          <a:stretch>
            <a:fillRect/>
          </a:stretch>
        </p:blipFill>
        <p:spPr>
          <a:xfrm>
            <a:off x="4842375" y="2683575"/>
            <a:ext cx="4219526" cy="1847875"/>
          </a:xfrm>
          <a:prstGeom prst="rect">
            <a:avLst/>
          </a:prstGeom>
          <a:noFill/>
          <a:ln>
            <a:noFill/>
          </a:ln>
        </p:spPr>
      </p:pic>
      <p:pic>
        <p:nvPicPr>
          <p:cNvPr id="88" name="Shape 88"/>
          <p:cNvPicPr preferRelativeResize="0"/>
          <p:nvPr/>
        </p:nvPicPr>
        <p:blipFill>
          <a:blip r:embed="rId4">
            <a:alphaModFix/>
          </a:blip>
          <a:stretch>
            <a:fillRect/>
          </a:stretch>
        </p:blipFill>
        <p:spPr>
          <a:xfrm>
            <a:off x="4793325" y="58850"/>
            <a:ext cx="4219526" cy="2105101"/>
          </a:xfrm>
          <a:prstGeom prst="rect">
            <a:avLst/>
          </a:prstGeom>
          <a:noFill/>
          <a:ln>
            <a:noFill/>
          </a:ln>
        </p:spPr>
      </p:pic>
      <p:sp>
        <p:nvSpPr>
          <p:cNvPr id="89" name="Shape 89"/>
          <p:cNvSpPr txBox="1"/>
          <p:nvPr/>
        </p:nvSpPr>
        <p:spPr>
          <a:xfrm>
            <a:off x="5084650" y="4472600"/>
            <a:ext cx="3636900" cy="478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l" sz="1200">
                <a:solidFill>
                  <a:srgbClr val="F3F3F3"/>
                </a:solidFill>
              </a:rPr>
              <a:t>https://pixabay.com/pl/szynka-pali%C4%87-boczek-%C5%BCywno%C5%9B%C4%87-surowy-3130701/</a:t>
            </a:r>
            <a:endParaRPr sz="12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pl"/>
              <a:t>NIE PROWADŹ BIERNEGO TRYBU ŻYCIA!</a:t>
            </a:r>
            <a:endParaRPr/>
          </a:p>
        </p:txBody>
      </p:sp>
      <p:sp>
        <p:nvSpPr>
          <p:cNvPr id="95" name="Shape 95"/>
          <p:cNvSpPr txBox="1">
            <a:spLocks noGrp="1"/>
          </p:cNvSpPr>
          <p:nvPr>
            <p:ph type="body" idx="1"/>
          </p:nvPr>
        </p:nvSpPr>
        <p:spPr>
          <a:xfrm>
            <a:off x="125875" y="4405000"/>
            <a:ext cx="4424700" cy="6891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u="sng">
                <a:solidFill>
                  <a:srgbClr val="000000"/>
                </a:solidFill>
              </a:rPr>
              <a:t>https://pixabay.com/pl/lenistwo-leniwiec-tr%C3%B3jpalczasty-2759724/</a:t>
            </a:r>
            <a:endParaRPr u="sng">
              <a:solidFill>
                <a:srgbClr val="000000"/>
              </a:solidFill>
            </a:endParaRPr>
          </a:p>
        </p:txBody>
      </p:sp>
      <p:pic>
        <p:nvPicPr>
          <p:cNvPr id="96" name="Shape 96"/>
          <p:cNvPicPr preferRelativeResize="0"/>
          <p:nvPr/>
        </p:nvPicPr>
        <p:blipFill>
          <a:blip r:embed="rId3">
            <a:alphaModFix/>
          </a:blip>
          <a:stretch>
            <a:fillRect/>
          </a:stretch>
        </p:blipFill>
        <p:spPr>
          <a:xfrm>
            <a:off x="125875" y="1831150"/>
            <a:ext cx="4288526" cy="2530925"/>
          </a:xfrm>
          <a:prstGeom prst="rect">
            <a:avLst/>
          </a:prstGeom>
          <a:noFill/>
          <a:ln>
            <a:noFill/>
          </a:ln>
        </p:spPr>
      </p:pic>
      <p:sp>
        <p:nvSpPr>
          <p:cNvPr id="97" name="Shape 97"/>
          <p:cNvSpPr txBox="1"/>
          <p:nvPr/>
        </p:nvSpPr>
        <p:spPr>
          <a:xfrm>
            <a:off x="4718175" y="1839800"/>
            <a:ext cx="4213800" cy="3066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pl" sz="2400" b="1" i="1">
                <a:latin typeface="Cambria"/>
                <a:ea typeface="Cambria"/>
                <a:cs typeface="Cambria"/>
                <a:sym typeface="Cambria"/>
              </a:rPr>
              <a:t>Jednak nie tylko dieta jest ważna, również ważny jest aktywny tryb życia: sport np. jogging .W każdej sytuacji można sięgać po sport od przysiadów do podskoków. </a:t>
            </a:r>
            <a:endParaRPr sz="2400" b="1" i="1">
              <a:latin typeface="Cambria"/>
              <a:ea typeface="Cambria"/>
              <a:cs typeface="Cambria"/>
              <a:sym typeface="Cambria"/>
            </a:endParaRPr>
          </a:p>
          <a:p>
            <a:pPr marL="0" lvl="0" indent="0">
              <a:spcBef>
                <a:spcPts val="1000"/>
              </a:spcBef>
              <a:spcAft>
                <a:spcPts val="0"/>
              </a:spcAft>
              <a:buNone/>
            </a:pPr>
            <a:endParaRPr/>
          </a:p>
          <a:p>
            <a:pPr marL="0" lvl="0" indent="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pl" b="1"/>
              <a:t>Nie zabijajmy się tym oraz nie używajmy tego!</a:t>
            </a:r>
            <a:endParaRPr b="1"/>
          </a:p>
        </p:txBody>
      </p:sp>
      <p:sp>
        <p:nvSpPr>
          <p:cNvPr id="103" name="Shape 103"/>
          <p:cNvSpPr txBox="1">
            <a:spLocks noGrp="1"/>
          </p:cNvSpPr>
          <p:nvPr>
            <p:ph type="body" idx="1"/>
          </p:nvPr>
        </p:nvSpPr>
        <p:spPr>
          <a:xfrm>
            <a:off x="269400" y="4629275"/>
            <a:ext cx="4202400" cy="514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a:solidFill>
                  <a:srgbClr val="000000"/>
                </a:solidFill>
              </a:rPr>
              <a:t>https://pixabay.com/pl/papieros-pali%C4%87-%C5%BCar-popi%C3%B3%C5%82-burns-110849/</a:t>
            </a:r>
            <a:endParaRPr>
              <a:solidFill>
                <a:srgbClr val="000000"/>
              </a:solidFill>
            </a:endParaRPr>
          </a:p>
        </p:txBody>
      </p:sp>
      <p:sp>
        <p:nvSpPr>
          <p:cNvPr id="104" name="Shape 104"/>
          <p:cNvSpPr txBox="1">
            <a:spLocks noGrp="1"/>
          </p:cNvSpPr>
          <p:nvPr>
            <p:ph type="body" idx="2"/>
          </p:nvPr>
        </p:nvSpPr>
        <p:spPr>
          <a:xfrm>
            <a:off x="4694250" y="4629300"/>
            <a:ext cx="3999900" cy="514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a:solidFill>
                  <a:srgbClr val="000000"/>
                </a:solidFill>
              </a:rPr>
              <a:t>https://pixabay.com/pl/alkohol-kac-impreza-zgon-pijak-428392/</a:t>
            </a:r>
            <a:endParaRPr>
              <a:solidFill>
                <a:srgbClr val="000000"/>
              </a:solidFill>
            </a:endParaRPr>
          </a:p>
        </p:txBody>
      </p:sp>
      <p:pic>
        <p:nvPicPr>
          <p:cNvPr id="105" name="Shape 105"/>
          <p:cNvPicPr preferRelativeResize="0"/>
          <p:nvPr/>
        </p:nvPicPr>
        <p:blipFill>
          <a:blip r:embed="rId3">
            <a:alphaModFix/>
          </a:blip>
          <a:stretch>
            <a:fillRect/>
          </a:stretch>
        </p:blipFill>
        <p:spPr>
          <a:xfrm>
            <a:off x="269400" y="1776375"/>
            <a:ext cx="4202400" cy="2852901"/>
          </a:xfrm>
          <a:prstGeom prst="rect">
            <a:avLst/>
          </a:prstGeom>
          <a:noFill/>
          <a:ln>
            <a:noFill/>
          </a:ln>
        </p:spPr>
      </p:pic>
      <p:pic>
        <p:nvPicPr>
          <p:cNvPr id="106" name="Shape 106"/>
          <p:cNvPicPr preferRelativeResize="0"/>
          <p:nvPr/>
        </p:nvPicPr>
        <p:blipFill>
          <a:blip r:embed="rId4">
            <a:alphaModFix/>
          </a:blip>
          <a:stretch>
            <a:fillRect/>
          </a:stretch>
        </p:blipFill>
        <p:spPr>
          <a:xfrm>
            <a:off x="4694250" y="1776375"/>
            <a:ext cx="3999898" cy="28529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226075" y="117525"/>
            <a:ext cx="3000900" cy="1193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a:t>Dzienny jadłospis zdrowego żywienia :</a:t>
            </a:r>
            <a:endParaRPr/>
          </a:p>
        </p:txBody>
      </p:sp>
      <p:sp>
        <p:nvSpPr>
          <p:cNvPr id="112" name="Shape 112"/>
          <p:cNvSpPr txBox="1">
            <a:spLocks noGrp="1"/>
          </p:cNvSpPr>
          <p:nvPr>
            <p:ph type="body" idx="1"/>
          </p:nvPr>
        </p:nvSpPr>
        <p:spPr>
          <a:xfrm>
            <a:off x="3796600" y="498575"/>
            <a:ext cx="5025900" cy="3894600"/>
          </a:xfrm>
          <a:prstGeom prst="rect">
            <a:avLst/>
          </a:prstGeom>
        </p:spPr>
        <p:txBody>
          <a:bodyPr spcFirstLastPara="1" wrap="square" lIns="91425" tIns="91425" rIns="91425" bIns="91425" anchor="t" anchorCtr="0">
            <a:noAutofit/>
          </a:bodyPr>
          <a:lstStyle/>
          <a:p>
            <a:pPr marL="457200" lvl="0" indent="-317500" rtl="0">
              <a:lnSpc>
                <a:spcPct val="100000"/>
              </a:lnSpc>
              <a:spcBef>
                <a:spcPts val="1400"/>
              </a:spcBef>
              <a:spcAft>
                <a:spcPts val="0"/>
              </a:spcAft>
              <a:buClr>
                <a:srgbClr val="222222"/>
              </a:buClr>
              <a:buSzPts val="1400"/>
              <a:buFont typeface="Noto Sans Symbols"/>
              <a:buChar char="●"/>
            </a:pPr>
            <a:r>
              <a:rPr lang="pl" sz="1400" b="1" i="1">
                <a:solidFill>
                  <a:srgbClr val="222222"/>
                </a:solidFill>
                <a:latin typeface="Arial"/>
                <a:ea typeface="Arial"/>
                <a:cs typeface="Arial"/>
                <a:sym typeface="Arial"/>
              </a:rPr>
              <a:t>ŚNIADANIE: 3 łyżki stołowe płatków owsianych, 1 szklanka mleka, ½ mango, herbata owocowa;</a:t>
            </a:r>
            <a:endParaRPr sz="1400" b="1" i="1">
              <a:solidFill>
                <a:srgbClr val="222222"/>
              </a:solidFill>
              <a:latin typeface="Arial"/>
              <a:ea typeface="Arial"/>
              <a:cs typeface="Arial"/>
              <a:sym typeface="Arial"/>
            </a:endParaRPr>
          </a:p>
          <a:p>
            <a:pPr marL="457200" lvl="0" indent="-317500" rtl="0">
              <a:lnSpc>
                <a:spcPct val="100000"/>
              </a:lnSpc>
              <a:spcBef>
                <a:spcPts val="0"/>
              </a:spcBef>
              <a:spcAft>
                <a:spcPts val="0"/>
              </a:spcAft>
              <a:buClr>
                <a:srgbClr val="222222"/>
              </a:buClr>
              <a:buSzPts val="1400"/>
              <a:buFont typeface="Noto Sans Symbols"/>
              <a:buChar char="●"/>
            </a:pPr>
            <a:r>
              <a:rPr lang="pl" sz="1400" b="1" i="1">
                <a:solidFill>
                  <a:srgbClr val="222222"/>
                </a:solidFill>
                <a:latin typeface="Arial"/>
                <a:ea typeface="Arial"/>
                <a:cs typeface="Arial"/>
                <a:sym typeface="Arial"/>
              </a:rPr>
              <a:t>II ŚNIADANIE: 1 kromka razowego pieczywa z plastrem chudej wędliny, ½ łyżeczki masła, dowolne warzywa;</a:t>
            </a:r>
            <a:endParaRPr sz="1400" b="1" i="1">
              <a:solidFill>
                <a:srgbClr val="222222"/>
              </a:solidFill>
              <a:latin typeface="Arial"/>
              <a:ea typeface="Arial"/>
              <a:cs typeface="Arial"/>
              <a:sym typeface="Arial"/>
            </a:endParaRPr>
          </a:p>
          <a:p>
            <a:pPr marL="457200" lvl="0" indent="-317500" rtl="0">
              <a:lnSpc>
                <a:spcPct val="100000"/>
              </a:lnSpc>
              <a:spcBef>
                <a:spcPts val="0"/>
              </a:spcBef>
              <a:spcAft>
                <a:spcPts val="0"/>
              </a:spcAft>
              <a:buClr>
                <a:srgbClr val="222222"/>
              </a:buClr>
              <a:buSzPts val="1400"/>
              <a:buFont typeface="Noto Sans Symbols"/>
              <a:buChar char="●"/>
            </a:pPr>
            <a:r>
              <a:rPr lang="pl" sz="1400" b="1" i="1">
                <a:solidFill>
                  <a:srgbClr val="222222"/>
                </a:solidFill>
                <a:latin typeface="Arial"/>
                <a:ea typeface="Arial"/>
                <a:cs typeface="Arial"/>
                <a:sym typeface="Arial"/>
              </a:rPr>
              <a:t>OBIAD: 2 szklanki dowolnej zupy warzywnej bez ziemniaków, makaronu i ryżu, warzywa z piersią z kurczaka po chińsku, ½ szklanki ugotowanego brązowego ryżu;</a:t>
            </a:r>
            <a:endParaRPr sz="1400" b="1" i="1">
              <a:solidFill>
                <a:srgbClr val="222222"/>
              </a:solidFill>
              <a:latin typeface="Arial"/>
              <a:ea typeface="Arial"/>
              <a:cs typeface="Arial"/>
              <a:sym typeface="Arial"/>
            </a:endParaRPr>
          </a:p>
          <a:p>
            <a:pPr marL="457200" lvl="0" indent="-317500" rtl="0">
              <a:lnSpc>
                <a:spcPct val="100000"/>
              </a:lnSpc>
              <a:spcBef>
                <a:spcPts val="0"/>
              </a:spcBef>
              <a:spcAft>
                <a:spcPts val="0"/>
              </a:spcAft>
              <a:buClr>
                <a:srgbClr val="222222"/>
              </a:buClr>
              <a:buSzPts val="1400"/>
              <a:buFont typeface="Noto Sans Symbols"/>
              <a:buChar char="●"/>
            </a:pPr>
            <a:r>
              <a:rPr lang="pl" sz="1400" b="1" i="1">
                <a:solidFill>
                  <a:srgbClr val="222222"/>
                </a:solidFill>
                <a:latin typeface="Arial"/>
                <a:ea typeface="Arial"/>
                <a:cs typeface="Arial"/>
                <a:sym typeface="Arial"/>
              </a:rPr>
              <a:t>PODWIECZOREK: 1 szklanka naturalnej maślanki, pokrojone w kostkę jabłko, woda mineralna/napój niesłodzony;</a:t>
            </a:r>
            <a:endParaRPr sz="1400" b="1" i="1">
              <a:solidFill>
                <a:srgbClr val="222222"/>
              </a:solidFill>
              <a:latin typeface="Arial"/>
              <a:ea typeface="Arial"/>
              <a:cs typeface="Arial"/>
              <a:sym typeface="Arial"/>
            </a:endParaRPr>
          </a:p>
          <a:p>
            <a:pPr marL="457200" lvl="0" indent="-317500" rtl="0">
              <a:lnSpc>
                <a:spcPct val="100000"/>
              </a:lnSpc>
              <a:spcBef>
                <a:spcPts val="0"/>
              </a:spcBef>
              <a:spcAft>
                <a:spcPts val="1400"/>
              </a:spcAft>
              <a:buClr>
                <a:srgbClr val="222222"/>
              </a:buClr>
              <a:buSzPts val="1400"/>
              <a:buFont typeface="Noto Sans Symbols"/>
              <a:buChar char="●"/>
            </a:pPr>
            <a:r>
              <a:rPr lang="pl" sz="1400" b="1" i="1">
                <a:solidFill>
                  <a:srgbClr val="222222"/>
                </a:solidFill>
                <a:latin typeface="Arial"/>
                <a:ea typeface="Arial"/>
                <a:cs typeface="Arial"/>
                <a:sym typeface="Arial"/>
              </a:rPr>
              <a:t>KOLACJA: pół puszki tuńczyka w sosie własnym, zielona sałata, pomidor, 1 kulka chudej mozzarelli, dowolne przyprawy, herbata.</a:t>
            </a:r>
            <a:endParaRPr sz="1400" b="1" i="1">
              <a:solidFill>
                <a:srgbClr val="222222"/>
              </a:solidFill>
              <a:latin typeface="Arial"/>
              <a:ea typeface="Arial"/>
              <a:cs typeface="Arial"/>
              <a:sym typeface="Arial"/>
            </a:endParaRPr>
          </a:p>
        </p:txBody>
      </p:sp>
      <p:pic>
        <p:nvPicPr>
          <p:cNvPr id="113" name="Shape 113"/>
          <p:cNvPicPr preferRelativeResize="0"/>
          <p:nvPr/>
        </p:nvPicPr>
        <p:blipFill>
          <a:blip r:embed="rId3">
            <a:alphaModFix/>
          </a:blip>
          <a:stretch>
            <a:fillRect/>
          </a:stretch>
        </p:blipFill>
        <p:spPr>
          <a:xfrm>
            <a:off x="0" y="1730700"/>
            <a:ext cx="3274027" cy="2327875"/>
          </a:xfrm>
          <a:prstGeom prst="rect">
            <a:avLst/>
          </a:prstGeom>
          <a:noFill/>
          <a:ln>
            <a:noFill/>
          </a:ln>
        </p:spPr>
      </p:pic>
      <p:sp>
        <p:nvSpPr>
          <p:cNvPr id="114" name="Shape 114"/>
          <p:cNvSpPr txBox="1"/>
          <p:nvPr/>
        </p:nvSpPr>
        <p:spPr>
          <a:xfrm>
            <a:off x="49450" y="4174150"/>
            <a:ext cx="3125700" cy="75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l"/>
              <a:t>https://pixabay.com/pl/hamburger-%C5%BCywno%C5%9Bci-posi%C5%82ek-smaczne-494706/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a:t>Dieta osoby otyłej</a:t>
            </a:r>
            <a:endParaRPr/>
          </a:p>
        </p:txBody>
      </p:sp>
      <p:sp>
        <p:nvSpPr>
          <p:cNvPr id="120" name="Shape 120"/>
          <p:cNvSpPr txBox="1">
            <a:spLocks noGrp="1"/>
          </p:cNvSpPr>
          <p:nvPr>
            <p:ph type="body" idx="1"/>
          </p:nvPr>
        </p:nvSpPr>
        <p:spPr>
          <a:xfrm>
            <a:off x="177425" y="1216650"/>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1600"/>
              </a:spcAft>
              <a:buNone/>
            </a:pPr>
            <a:r>
              <a:rPr lang="pl"/>
              <a:t>W leczeniu otyłości ogranicza się dostarczanie organizmowi produktów wysokoenerge- tycznych, bez zmniejszenia spożycia białka. </a:t>
            </a:r>
            <a:endParaRPr/>
          </a:p>
        </p:txBody>
      </p:sp>
      <p:sp>
        <p:nvSpPr>
          <p:cNvPr id="121" name="Shape 121"/>
          <p:cNvSpPr txBox="1">
            <a:spLocks noGrp="1"/>
          </p:cNvSpPr>
          <p:nvPr>
            <p:ph type="body" idx="2"/>
          </p:nvPr>
        </p:nvSpPr>
        <p:spPr>
          <a:xfrm>
            <a:off x="177425" y="2374025"/>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pl"/>
              <a:t>Przykład rozkładu wartości odżywczych na posiłki przy diecie osoby otyłej:</a:t>
            </a:r>
            <a:endParaRPr/>
          </a:p>
          <a:p>
            <a:pPr marL="0" lvl="0" indent="0">
              <a:spcBef>
                <a:spcPts val="1600"/>
              </a:spcBef>
              <a:spcAft>
                <a:spcPts val="0"/>
              </a:spcAft>
              <a:buNone/>
            </a:pPr>
            <a:r>
              <a:rPr lang="pl"/>
              <a:t>1 śniadanie 250 kcal (1092 kJ)</a:t>
            </a:r>
            <a:endParaRPr/>
          </a:p>
          <a:p>
            <a:pPr marL="0" lvl="0" indent="0">
              <a:spcBef>
                <a:spcPts val="1600"/>
              </a:spcBef>
              <a:spcAft>
                <a:spcPts val="0"/>
              </a:spcAft>
              <a:buNone/>
            </a:pPr>
            <a:r>
              <a:rPr lang="pl"/>
              <a:t>2 śniadanie 100 kcal (419 kJ)</a:t>
            </a:r>
            <a:endParaRPr/>
          </a:p>
          <a:p>
            <a:pPr marL="0" lvl="0" indent="0">
              <a:spcBef>
                <a:spcPts val="1600"/>
              </a:spcBef>
              <a:spcAft>
                <a:spcPts val="0"/>
              </a:spcAft>
              <a:buNone/>
            </a:pPr>
            <a:r>
              <a:rPr lang="pl"/>
              <a:t>obiad 350 kcal (1511 kJ)</a:t>
            </a:r>
            <a:endParaRPr/>
          </a:p>
          <a:p>
            <a:pPr marL="0" lvl="0" indent="0">
              <a:spcBef>
                <a:spcPts val="1600"/>
              </a:spcBef>
              <a:spcAft>
                <a:spcPts val="0"/>
              </a:spcAft>
              <a:buNone/>
            </a:pPr>
            <a:r>
              <a:rPr lang="pl"/>
              <a:t>podwieczorek 100 kcal (419 kJ)</a:t>
            </a:r>
            <a:endParaRPr/>
          </a:p>
          <a:p>
            <a:pPr marL="0" lvl="0" indent="0">
              <a:spcBef>
                <a:spcPts val="1600"/>
              </a:spcBef>
              <a:spcAft>
                <a:spcPts val="1600"/>
              </a:spcAft>
              <a:buNone/>
            </a:pPr>
            <a:r>
              <a:rPr lang="pl"/>
              <a:t>kolacja 200 kcal (838 kJ)</a:t>
            </a:r>
            <a:endParaRPr/>
          </a:p>
        </p:txBody>
      </p:sp>
      <p:pic>
        <p:nvPicPr>
          <p:cNvPr id="122" name="Shape 122"/>
          <p:cNvPicPr preferRelativeResize="0"/>
          <p:nvPr/>
        </p:nvPicPr>
        <p:blipFill>
          <a:blip r:embed="rId3">
            <a:alphaModFix/>
          </a:blip>
          <a:stretch>
            <a:fillRect/>
          </a:stretch>
        </p:blipFill>
        <p:spPr>
          <a:xfrm>
            <a:off x="5163925" y="1793450"/>
            <a:ext cx="3613560" cy="2710201"/>
          </a:xfrm>
          <a:prstGeom prst="rect">
            <a:avLst/>
          </a:prstGeom>
          <a:noFill/>
          <a:ln>
            <a:noFill/>
          </a:ln>
        </p:spPr>
      </p:pic>
      <p:sp>
        <p:nvSpPr>
          <p:cNvPr id="123" name="Shape 123"/>
          <p:cNvSpPr txBox="1"/>
          <p:nvPr/>
        </p:nvSpPr>
        <p:spPr>
          <a:xfrm>
            <a:off x="5163950" y="4582225"/>
            <a:ext cx="3613500" cy="386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l"/>
              <a:t>https://cdn.pixabay.com/photo/2017/06/02/18/24/fruit-2367029_960_720.jpg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a:t>Godziny spożywania posiłków: </a:t>
            </a:r>
            <a:endParaRPr/>
          </a:p>
        </p:txBody>
      </p:sp>
      <p:sp>
        <p:nvSpPr>
          <p:cNvPr id="146" name="Shape 146"/>
          <p:cNvSpPr txBox="1">
            <a:spLocks noGrp="1"/>
          </p:cNvSpPr>
          <p:nvPr>
            <p:ph type="body" idx="1"/>
          </p:nvPr>
        </p:nvSpPr>
        <p:spPr>
          <a:xfrm>
            <a:off x="471900" y="1919075"/>
            <a:ext cx="8115600" cy="28086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pl" sz="1700">
                <a:solidFill>
                  <a:srgbClr val="000000"/>
                </a:solidFill>
                <a:highlight>
                  <a:srgbClr val="FFFFFF"/>
                </a:highlight>
                <a:latin typeface="Arial"/>
                <a:ea typeface="Arial"/>
                <a:cs typeface="Arial"/>
                <a:sym typeface="Arial"/>
              </a:rPr>
              <a:t>-Śniadanie najczęściej spożywane jest tuż po przebudzeniu. Kolejne posiłki powinno się liczyć, tworząc odstęp około 3 godzin. Jeśli wykonywana praca wymaga dłuższej przerwy, należy zrezygnować II śniadania lub podwieczorku. </a:t>
            </a:r>
            <a:endParaRPr sz="1700">
              <a:solidFill>
                <a:srgbClr val="000000"/>
              </a:solidFill>
              <a:highlight>
                <a:srgbClr val="FFFFFF"/>
              </a:highlight>
              <a:latin typeface="Arial"/>
              <a:ea typeface="Arial"/>
              <a:cs typeface="Arial"/>
              <a:sym typeface="Arial"/>
            </a:endParaRPr>
          </a:p>
          <a:p>
            <a:pPr marL="0" lvl="0" indent="0" rtl="0">
              <a:lnSpc>
                <a:spcPct val="100000"/>
              </a:lnSpc>
              <a:spcBef>
                <a:spcPts val="1400"/>
              </a:spcBef>
              <a:spcAft>
                <a:spcPts val="0"/>
              </a:spcAft>
              <a:buNone/>
            </a:pPr>
            <a:r>
              <a:rPr lang="pl" sz="1700">
                <a:solidFill>
                  <a:srgbClr val="000000"/>
                </a:solidFill>
                <a:highlight>
                  <a:srgbClr val="FFFFFF"/>
                </a:highlight>
                <a:latin typeface="Arial"/>
                <a:ea typeface="Arial"/>
                <a:cs typeface="Arial"/>
                <a:sym typeface="Arial"/>
              </a:rPr>
              <a:t>-Natomiast jeśli przygotowanie posiłku wymaga czasu, który uniemożliwia sporządzenie go na określoną godzinę, przesuwamy tę porę lub zamieniamy obiad z podwieczorkiem, tak aby nie dostarczał zbyt dużej ilości kalorii na wieczór.</a:t>
            </a:r>
            <a:endParaRPr sz="1700">
              <a:solidFill>
                <a:srgbClr val="000000"/>
              </a:solidFill>
              <a:highlight>
                <a:srgbClr val="FFFFFF"/>
              </a:highlight>
              <a:latin typeface="Arial"/>
              <a:ea typeface="Arial"/>
              <a:cs typeface="Arial"/>
              <a:sym typeface="Arial"/>
            </a:endParaRPr>
          </a:p>
          <a:p>
            <a:pPr marL="0" lvl="0" indent="0" rtl="0">
              <a:lnSpc>
                <a:spcPct val="100000"/>
              </a:lnSpc>
              <a:spcBef>
                <a:spcPts val="1400"/>
              </a:spcBef>
              <a:spcAft>
                <a:spcPts val="1400"/>
              </a:spcAft>
              <a:buNone/>
            </a:pPr>
            <a:r>
              <a:rPr lang="pl" sz="1700">
                <a:solidFill>
                  <a:srgbClr val="000000"/>
                </a:solidFill>
                <a:highlight>
                  <a:srgbClr val="FFFFFF"/>
                </a:highlight>
                <a:latin typeface="Arial"/>
                <a:ea typeface="Arial"/>
                <a:cs typeface="Arial"/>
                <a:sym typeface="Arial"/>
              </a:rPr>
              <a:t>-Jedzenie obiadu w późnych godzinach popołudniowych lub wieczornych często komplikuje prowadzenie odpowiedniej diety, dlatego</a:t>
            </a:r>
            <a:r>
              <a:rPr lang="pl" sz="1700">
                <a:solidFill>
                  <a:srgbClr val="222222"/>
                </a:solidFill>
                <a:highlight>
                  <a:srgbClr val="FFFFFF"/>
                </a:highlight>
                <a:latin typeface="Arial"/>
                <a:ea typeface="Arial"/>
                <a:cs typeface="Arial"/>
                <a:sym typeface="Arial"/>
              </a:rPr>
              <a:t> </a:t>
            </a:r>
            <a:r>
              <a:rPr lang="pl" sz="1700">
                <a:solidFill>
                  <a:srgbClr val="000000"/>
                </a:solidFill>
                <a:highlight>
                  <a:srgbClr val="FFFFFF"/>
                </a:highlight>
                <a:latin typeface="Arial"/>
                <a:ea typeface="Arial"/>
                <a:cs typeface="Arial"/>
                <a:sym typeface="Arial"/>
              </a:rPr>
              <a:t>należy zmniejszyć ilość węglowodanów np.: ryż,makaron,kasza.</a:t>
            </a:r>
            <a:endParaRPr sz="1700"/>
          </a:p>
        </p:txBody>
      </p:sp>
      <p:sp>
        <p:nvSpPr>
          <p:cNvPr id="147" name="Shape 147"/>
          <p:cNvSpPr txBox="1"/>
          <p:nvPr/>
        </p:nvSpPr>
        <p:spPr>
          <a:xfrm>
            <a:off x="6924300" y="1708475"/>
            <a:ext cx="2328300" cy="66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l"/>
              <a:t>Najczęstsze błędy żywieniowe</a:t>
            </a:r>
            <a:endParaRPr/>
          </a:p>
        </p:txBody>
      </p:sp>
      <p:sp>
        <p:nvSpPr>
          <p:cNvPr id="153" name="Shape 153"/>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pl"/>
              <a:t>W biegu do pracy czy szkoły zapominamy o prawidłowym odżywianiu się. Sięgamy po ,,fast foody” lub inne przekąski. Niestety wielu z nas skupia się tylko i wyłącznie na smaku i przystępności tych smakołyków, a nie zastanawia się nad tym jakie skutki może wywołać sięganie po nie. </a:t>
            </a:r>
            <a:endParaRPr/>
          </a:p>
        </p:txBody>
      </p:sp>
      <p:sp>
        <p:nvSpPr>
          <p:cNvPr id="154" name="Shape 154"/>
          <p:cNvSpPr txBox="1">
            <a:spLocks noGrp="1"/>
          </p:cNvSpPr>
          <p:nvPr>
            <p:ph type="body" idx="2"/>
          </p:nvPr>
        </p:nvSpPr>
        <p:spPr>
          <a:xfrm>
            <a:off x="388050" y="3796150"/>
            <a:ext cx="3999900" cy="2710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pl"/>
              <a:t>Zamiast sięgać po batoniki, colę lub inne łakocie, powinniśmy skupić się na tym, aby nasz posiłek był jak najbardziej odżywczy i dostarczał nam energii na długi czas.</a:t>
            </a:r>
            <a:endParaRPr/>
          </a:p>
        </p:txBody>
      </p:sp>
      <p:pic>
        <p:nvPicPr>
          <p:cNvPr id="155" name="Shape 155"/>
          <p:cNvPicPr preferRelativeResize="0"/>
          <p:nvPr/>
        </p:nvPicPr>
        <p:blipFill>
          <a:blip r:embed="rId3">
            <a:alphaModFix/>
          </a:blip>
          <a:stretch>
            <a:fillRect/>
          </a:stretch>
        </p:blipFill>
        <p:spPr>
          <a:xfrm>
            <a:off x="10730675" y="231634"/>
            <a:ext cx="356450" cy="237650"/>
          </a:xfrm>
          <a:prstGeom prst="rect">
            <a:avLst/>
          </a:prstGeom>
          <a:noFill/>
          <a:ln>
            <a:noFill/>
          </a:ln>
        </p:spPr>
      </p:pic>
      <p:sp>
        <p:nvSpPr>
          <p:cNvPr id="156" name="Shape 156"/>
          <p:cNvSpPr txBox="1"/>
          <p:nvPr/>
        </p:nvSpPr>
        <p:spPr>
          <a:xfrm>
            <a:off x="4747850" y="4546475"/>
            <a:ext cx="4280400" cy="340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pl" sz="1200"/>
              <a:t>http://3.bp.blogspot.com/-ofbM8m73uwA/UTXanY9ab1I/AAAAAAAAA8g/NKNjNY1fzWs/s1600/jedzenie.jpg</a:t>
            </a:r>
            <a:endParaRPr sz="1200"/>
          </a:p>
        </p:txBody>
      </p:sp>
      <p:pic>
        <p:nvPicPr>
          <p:cNvPr id="157" name="Shape 157"/>
          <p:cNvPicPr preferRelativeResize="0"/>
          <p:nvPr/>
        </p:nvPicPr>
        <p:blipFill>
          <a:blip r:embed="rId4">
            <a:alphaModFix/>
          </a:blip>
          <a:stretch>
            <a:fillRect/>
          </a:stretch>
        </p:blipFill>
        <p:spPr>
          <a:xfrm>
            <a:off x="4697800" y="1811225"/>
            <a:ext cx="4158044" cy="2818049"/>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718</Words>
  <PresentationFormat>Pokaz na ekranie (16:9)</PresentationFormat>
  <Paragraphs>65</Paragraphs>
  <Slides>14</Slides>
  <Notes>14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14</vt:i4>
      </vt:variant>
    </vt:vector>
  </HeadingPairs>
  <TitlesOfParts>
    <vt:vector size="21" baseType="lpstr">
      <vt:lpstr>Arial</vt:lpstr>
      <vt:lpstr>Caveat</vt:lpstr>
      <vt:lpstr>Roboto</vt:lpstr>
      <vt:lpstr>Cambria</vt:lpstr>
      <vt:lpstr>Noto Sans Symbols</vt:lpstr>
      <vt:lpstr>Montserrat</vt:lpstr>
      <vt:lpstr>Material</vt:lpstr>
      <vt:lpstr>         JAK WALCZYĆ Z OTYŁOŚCIĄ I    NIETOLERANCJĄ WOBEC OSÓB OTYŁYCH?</vt:lpstr>
      <vt:lpstr>   Dlaczego warto     walczyć z otyłością?</vt:lpstr>
      <vt:lpstr>Jak nie powinna wyglądać dieta osoby otyłej?</vt:lpstr>
      <vt:lpstr>NIE PROWADŹ BIERNEGO TRYBU ŻYCIA!</vt:lpstr>
      <vt:lpstr>Nie zabijajmy się tym oraz nie używajmy tego!</vt:lpstr>
      <vt:lpstr>Dzienny jadłospis zdrowego żywienia :</vt:lpstr>
      <vt:lpstr>Dieta osoby otyłej</vt:lpstr>
      <vt:lpstr>Godziny spożywania posiłków: </vt:lpstr>
      <vt:lpstr>Najczęstsze błędy żywieniowe</vt:lpstr>
      <vt:lpstr>Co wiemy o sposobach walki z otyłością?</vt:lpstr>
      <vt:lpstr>Oczywiście dieta jest bardzo ważna przy zachowaniu prawidłowej wagi. Jednak warto pamiętać o częstej aktywności fizycznej. Nawet jeśli nie jest się zwolennikiem biegów czy skoków, pozostaje jazda na rowerze lub joga. Można na przykład zapisać się na tańce, pilates lub zumbę. Większość osób kojarzy dbanie o sylwetkę z siłownią i typowymi dla niej sprzętami np. sztangami, hantlami czy bieżnią. Jednak rodzajów sportu jest wiele. Z pewnością każdy znajdzie coś dla siebie. </vt:lpstr>
      <vt:lpstr>Nietolerancja wobec osób otyłych</vt:lpstr>
      <vt:lpstr>Nietolerancja</vt:lpstr>
      <vt:lpstr>Nietolerancja w rzeczywistości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JAK WALCZYĆ Z OTYŁOŚCIĄ I    NIETOLERANCJĄ WOBEC OSÓB OTYŁYCH?</dc:title>
  <dc:creator>Admin</dc:creator>
  <cp:lastModifiedBy>Admin</cp:lastModifiedBy>
  <cp:revision>2</cp:revision>
  <dcterms:modified xsi:type="dcterms:W3CDTF">2018-06-24T15:17:42Z</dcterms:modified>
</cp:coreProperties>
</file>